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Baskervville" panose="020B0604020202020204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Poppins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7" d="100"/>
          <a:sy n="147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4956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918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737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875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01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6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091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05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560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2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32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3053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54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9937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710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602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804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232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6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393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B7959-01BD-4899-AF1D-246905A926D6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FDC5B-2B4F-4051-B191-0007E1935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4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5705" y="1952848"/>
            <a:ext cx="5327154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Леонид Ильич Брежнев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405705" y="2647429"/>
            <a:ext cx="5360789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Генеральный секретарь ЦК КПСС (1964–1982)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05705" y="2968005"/>
            <a:ext cx="675680" cy="217810"/>
          </a:xfrm>
          <a:prstGeom prst="roundRect">
            <a:avLst>
              <a:gd name="adj" fmla="val 63870"/>
            </a:avLst>
          </a:prstGeom>
          <a:solidFill>
            <a:srgbClr val="ECDFE3"/>
          </a:solidFill>
          <a:ln/>
        </p:spPr>
      </p:sp>
      <p:sp>
        <p:nvSpPr>
          <p:cNvPr id="6" name="Text 3"/>
          <p:cNvSpPr/>
          <p:nvPr/>
        </p:nvSpPr>
        <p:spPr>
          <a:xfrm>
            <a:off x="475208" y="3002756"/>
            <a:ext cx="993874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1906 — 1982</a:t>
            </a:r>
            <a:endParaRPr lang="en-US" sz="700" dirty="0"/>
          </a:p>
        </p:txBody>
      </p:sp>
      <p:sp>
        <p:nvSpPr>
          <p:cNvPr id="7" name="Shape 4"/>
          <p:cNvSpPr/>
          <p:nvPr/>
        </p:nvSpPr>
        <p:spPr>
          <a:xfrm>
            <a:off x="1139279" y="2963242"/>
            <a:ext cx="899740" cy="227335"/>
          </a:xfrm>
          <a:prstGeom prst="roundRect">
            <a:avLst>
              <a:gd name="adj" fmla="val 61194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213545" y="3002756"/>
            <a:ext cx="1208410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18 ЛЕТ У ВЛАСТИ</a:t>
            </a:r>
            <a:endParaRPr 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1011677" y="4779523"/>
            <a:ext cx="396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Выполнил студент 113гр Сулеев Роман</a:t>
            </a:r>
            <a:endParaRPr lang="ru-RU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885" y="266626"/>
            <a:ext cx="3842221" cy="423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Ранние годы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85" y="890587"/>
            <a:ext cx="5200204" cy="390011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286923" y="1471985"/>
            <a:ext cx="9525" cy="2737247"/>
          </a:xfrm>
          <a:prstGeom prst="roundRect">
            <a:avLst>
              <a:gd name="adj" fmla="val 1483362"/>
            </a:avLst>
          </a:prstGeom>
          <a:solidFill>
            <a:srgbClr val="D2C5C9"/>
          </a:solidFill>
          <a:ln/>
        </p:spPr>
      </p:sp>
      <p:sp>
        <p:nvSpPr>
          <p:cNvPr id="5" name="Shape 2"/>
          <p:cNvSpPr/>
          <p:nvPr/>
        </p:nvSpPr>
        <p:spPr>
          <a:xfrm>
            <a:off x="7112868" y="1573188"/>
            <a:ext cx="188342" cy="9525"/>
          </a:xfrm>
          <a:prstGeom prst="roundRect">
            <a:avLst>
              <a:gd name="adj" fmla="val 1483362"/>
            </a:avLst>
          </a:prstGeom>
          <a:solidFill>
            <a:srgbClr val="D2C5C9"/>
          </a:solidFill>
          <a:ln/>
        </p:spPr>
      </p:sp>
      <p:sp>
        <p:nvSpPr>
          <p:cNvPr id="6" name="Shape 3"/>
          <p:cNvSpPr/>
          <p:nvPr/>
        </p:nvSpPr>
        <p:spPr>
          <a:xfrm>
            <a:off x="7256376" y="1542641"/>
            <a:ext cx="70619" cy="70619"/>
          </a:xfrm>
          <a:prstGeom prst="roundRect">
            <a:avLst>
              <a:gd name="adj" fmla="val 404636"/>
            </a:avLst>
          </a:prstGeom>
          <a:solidFill>
            <a:srgbClr val="C7A2AC"/>
          </a:solidFill>
          <a:ln/>
        </p:spPr>
      </p:sp>
      <p:sp>
        <p:nvSpPr>
          <p:cNvPr id="7" name="Text 4"/>
          <p:cNvSpPr/>
          <p:nvPr/>
        </p:nvSpPr>
        <p:spPr>
          <a:xfrm>
            <a:off x="5944642" y="1504355"/>
            <a:ext cx="970285" cy="211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1906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944642" y="1792337"/>
            <a:ext cx="970285" cy="5461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1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Рождение в селе Каменском Екатеринославской губернии</a:t>
            </a:r>
            <a:endParaRPr lang="en-US" sz="700" dirty="0"/>
          </a:p>
        </p:txBody>
      </p:sp>
      <p:sp>
        <p:nvSpPr>
          <p:cNvPr id="9" name="Shape 6"/>
          <p:cNvSpPr/>
          <p:nvPr/>
        </p:nvSpPr>
        <p:spPr>
          <a:xfrm>
            <a:off x="7282160" y="2102941"/>
            <a:ext cx="188342" cy="9525"/>
          </a:xfrm>
          <a:prstGeom prst="roundRect">
            <a:avLst>
              <a:gd name="adj" fmla="val 1483362"/>
            </a:avLst>
          </a:prstGeom>
          <a:solidFill>
            <a:srgbClr val="D2C5C9"/>
          </a:solidFill>
          <a:ln/>
        </p:spPr>
      </p:sp>
      <p:sp>
        <p:nvSpPr>
          <p:cNvPr id="10" name="Shape 7"/>
          <p:cNvSpPr/>
          <p:nvPr/>
        </p:nvSpPr>
        <p:spPr>
          <a:xfrm>
            <a:off x="7256376" y="2072394"/>
            <a:ext cx="70619" cy="70619"/>
          </a:xfrm>
          <a:prstGeom prst="roundRect">
            <a:avLst>
              <a:gd name="adj" fmla="val 404636"/>
            </a:avLst>
          </a:prstGeom>
          <a:solidFill>
            <a:srgbClr val="C7A2AC"/>
          </a:solidFill>
          <a:ln/>
        </p:spPr>
      </p:sp>
      <p:sp>
        <p:nvSpPr>
          <p:cNvPr id="11" name="Text 8"/>
          <p:cNvSpPr/>
          <p:nvPr/>
        </p:nvSpPr>
        <p:spPr>
          <a:xfrm>
            <a:off x="7668444" y="2034108"/>
            <a:ext cx="970285" cy="211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1915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7668444" y="2322091"/>
            <a:ext cx="970285" cy="4096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Поступление в классическую гимназию</a:t>
            </a:r>
            <a:endParaRPr lang="en-US" sz="700" dirty="0"/>
          </a:p>
        </p:txBody>
      </p:sp>
      <p:sp>
        <p:nvSpPr>
          <p:cNvPr id="13" name="Shape 10"/>
          <p:cNvSpPr/>
          <p:nvPr/>
        </p:nvSpPr>
        <p:spPr>
          <a:xfrm>
            <a:off x="7112868" y="2592735"/>
            <a:ext cx="188342" cy="9525"/>
          </a:xfrm>
          <a:prstGeom prst="roundRect">
            <a:avLst>
              <a:gd name="adj" fmla="val 1483362"/>
            </a:avLst>
          </a:prstGeom>
          <a:solidFill>
            <a:srgbClr val="D2C5C9"/>
          </a:solidFill>
          <a:ln/>
        </p:spPr>
      </p:sp>
      <p:sp>
        <p:nvSpPr>
          <p:cNvPr id="14" name="Shape 11"/>
          <p:cNvSpPr/>
          <p:nvPr/>
        </p:nvSpPr>
        <p:spPr>
          <a:xfrm>
            <a:off x="7256376" y="2562188"/>
            <a:ext cx="70619" cy="70619"/>
          </a:xfrm>
          <a:prstGeom prst="roundRect">
            <a:avLst>
              <a:gd name="adj" fmla="val 404636"/>
            </a:avLst>
          </a:prstGeom>
          <a:solidFill>
            <a:srgbClr val="C7A2AC"/>
          </a:solidFill>
          <a:ln/>
        </p:spPr>
      </p:sp>
      <p:sp>
        <p:nvSpPr>
          <p:cNvPr id="15" name="Text 12"/>
          <p:cNvSpPr/>
          <p:nvPr/>
        </p:nvSpPr>
        <p:spPr>
          <a:xfrm>
            <a:off x="5944642" y="2523902"/>
            <a:ext cx="970285" cy="211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1930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5944642" y="2811884"/>
            <a:ext cx="970285" cy="6827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1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Переезд в Москву, учёба в сельскохозяйственном институте машиностроения</a:t>
            </a:r>
            <a:endParaRPr lang="en-US" sz="700" dirty="0"/>
          </a:p>
        </p:txBody>
      </p:sp>
      <p:sp>
        <p:nvSpPr>
          <p:cNvPr id="17" name="Shape 14"/>
          <p:cNvSpPr/>
          <p:nvPr/>
        </p:nvSpPr>
        <p:spPr>
          <a:xfrm>
            <a:off x="7282160" y="3170783"/>
            <a:ext cx="188342" cy="9525"/>
          </a:xfrm>
          <a:prstGeom prst="roundRect">
            <a:avLst>
              <a:gd name="adj" fmla="val 1483362"/>
            </a:avLst>
          </a:prstGeom>
          <a:solidFill>
            <a:srgbClr val="D2C5C9"/>
          </a:solidFill>
          <a:ln/>
        </p:spPr>
      </p:sp>
      <p:sp>
        <p:nvSpPr>
          <p:cNvPr id="18" name="Shape 15"/>
          <p:cNvSpPr/>
          <p:nvPr/>
        </p:nvSpPr>
        <p:spPr>
          <a:xfrm>
            <a:off x="7256376" y="3140236"/>
            <a:ext cx="70619" cy="70619"/>
          </a:xfrm>
          <a:prstGeom prst="roundRect">
            <a:avLst>
              <a:gd name="adj" fmla="val 404636"/>
            </a:avLst>
          </a:prstGeom>
          <a:solidFill>
            <a:srgbClr val="C7A2AC"/>
          </a:solidFill>
          <a:ln/>
        </p:spPr>
      </p:sp>
      <p:sp>
        <p:nvSpPr>
          <p:cNvPr id="19" name="Text 16"/>
          <p:cNvSpPr/>
          <p:nvPr/>
        </p:nvSpPr>
        <p:spPr>
          <a:xfrm>
            <a:off x="7668444" y="3101950"/>
            <a:ext cx="970285" cy="211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1931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7668444" y="3389933"/>
            <a:ext cx="970285" cy="8192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Перевод на вечернее отделение Днепродзержинского металлургического института</a:t>
            </a:r>
            <a:endParaRPr lang="en-US" sz="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94148" y="227409"/>
            <a:ext cx="289537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Путь к вершине власти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47643" y="1111818"/>
            <a:ext cx="1625930" cy="454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1954–1956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87446" y="1369996"/>
            <a:ext cx="1686127" cy="475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77500" lnSpcReduction="20000"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Первый секретарь ЦК Компартии Казахстана. Курировал освоение целины и создание космодрома «Байконур</a:t>
            </a:r>
            <a:r>
              <a:rPr lang="en-US" sz="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»</a:t>
            </a:r>
            <a:endParaRPr lang="en-US" sz="450" dirty="0"/>
          </a:p>
        </p:txBody>
      </p:sp>
      <p:sp>
        <p:nvSpPr>
          <p:cNvPr id="8" name="Text 4"/>
          <p:cNvSpPr/>
          <p:nvPr/>
        </p:nvSpPr>
        <p:spPr>
          <a:xfrm>
            <a:off x="2078385" y="2469654"/>
            <a:ext cx="89595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700" dirty="0"/>
          </a:p>
        </p:txBody>
      </p:sp>
      <p:sp>
        <p:nvSpPr>
          <p:cNvPr id="9" name="Text 5"/>
          <p:cNvSpPr/>
          <p:nvPr/>
        </p:nvSpPr>
        <p:spPr>
          <a:xfrm>
            <a:off x="587446" y="1871222"/>
            <a:ext cx="1074093" cy="134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1960–1964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551103" y="2106848"/>
            <a:ext cx="1360959" cy="1448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Председатель Президиума Верховного Совета СССР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2078385" y="2948806"/>
            <a:ext cx="89595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700" dirty="0"/>
          </a:p>
        </p:txBody>
      </p:sp>
      <p:sp>
        <p:nvSpPr>
          <p:cNvPr id="13" name="Text 8"/>
          <p:cNvSpPr/>
          <p:nvPr/>
        </p:nvSpPr>
        <p:spPr>
          <a:xfrm>
            <a:off x="551103" y="2849984"/>
            <a:ext cx="1074093" cy="134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Октябрь 1964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551102" y="3011779"/>
            <a:ext cx="1360959" cy="1448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Смещение Хрущёва. Брежнев избран первым секретарём ЦК КПСС</a:t>
            </a:r>
            <a:endParaRPr lang="en-US" sz="1050" dirty="0"/>
          </a:p>
        </p:txBody>
      </p:sp>
      <p:sp>
        <p:nvSpPr>
          <p:cNvPr id="17" name="Text 11"/>
          <p:cNvSpPr/>
          <p:nvPr/>
        </p:nvSpPr>
        <p:spPr>
          <a:xfrm>
            <a:off x="2560439" y="1127065"/>
            <a:ext cx="1074093" cy="134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Апрель 1966</a:t>
            </a:r>
            <a:endParaRPr lang="en-US" sz="1050" dirty="0"/>
          </a:p>
        </p:txBody>
      </p:sp>
      <p:sp>
        <p:nvSpPr>
          <p:cNvPr id="18" name="Text 12"/>
          <p:cNvSpPr/>
          <p:nvPr/>
        </p:nvSpPr>
        <p:spPr>
          <a:xfrm>
            <a:off x="2417005" y="1388091"/>
            <a:ext cx="1360959" cy="1448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Генеральный секретарь ЦК КПСС и член Политбюро</a:t>
            </a:r>
            <a:endParaRPr lang="en-US" sz="10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25" y="576709"/>
            <a:ext cx="3300115" cy="4304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0330" y="305395"/>
            <a:ext cx="4623867" cy="488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0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Внутренняя политика</a:t>
            </a:r>
            <a:endParaRPr lang="en-US" sz="3050" dirty="0"/>
          </a:p>
        </p:txBody>
      </p:sp>
      <p:sp>
        <p:nvSpPr>
          <p:cNvPr id="7" name="Text 3"/>
          <p:cNvSpPr/>
          <p:nvPr/>
        </p:nvSpPr>
        <p:spPr>
          <a:xfrm>
            <a:off x="6359723" y="1060996"/>
            <a:ext cx="2408709" cy="4881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Откат хрущёвских реформ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6359723" y="1651025"/>
            <a:ext cx="2408709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Ликвидация 47 совнархозов, возвращение отраслевых министерств</a:t>
            </a:r>
            <a:endParaRPr lang="en-US" sz="850" dirty="0"/>
          </a:p>
        </p:txBody>
      </p:sp>
      <p:sp>
        <p:nvSpPr>
          <p:cNvPr id="10" name="Text 5"/>
          <p:cNvSpPr/>
          <p:nvPr/>
        </p:nvSpPr>
        <p:spPr>
          <a:xfrm>
            <a:off x="6359723" y="2191717"/>
            <a:ext cx="2408709" cy="4881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Косыгинская реформа 1965</a:t>
            </a: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6359723" y="2781746"/>
            <a:ext cx="2408709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Экономические преобразования с элементами хозрасчёта</a:t>
            </a:r>
            <a:endParaRPr lang="en-US" sz="850" dirty="0"/>
          </a:p>
        </p:txBody>
      </p:sp>
      <p:sp>
        <p:nvSpPr>
          <p:cNvPr id="13" name="Text 7"/>
          <p:cNvSpPr/>
          <p:nvPr/>
        </p:nvSpPr>
        <p:spPr>
          <a:xfrm>
            <a:off x="6359723" y="3322439"/>
            <a:ext cx="2066479" cy="244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Конституция 1977 года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6359723" y="3668390"/>
            <a:ext cx="2408709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Закрепление руководящей роли КПСС в государственном аппарате</a:t>
            </a:r>
            <a:endParaRPr lang="en-US" sz="850" dirty="0"/>
          </a:p>
        </p:txBody>
      </p:sp>
      <p:sp>
        <p:nvSpPr>
          <p:cNvPr id="16" name="Text 9"/>
          <p:cNvSpPr/>
          <p:nvPr/>
        </p:nvSpPr>
        <p:spPr>
          <a:xfrm>
            <a:off x="6359723" y="4209083"/>
            <a:ext cx="2148185" cy="244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«Развитой социализм»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6359723" y="4555034"/>
            <a:ext cx="2408709" cy="16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Новая идеологическая доктрина эпохи</a:t>
            </a:r>
            <a:endParaRPr lang="en-US" sz="8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75" y="1200032"/>
            <a:ext cx="4439522" cy="29596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4705" y="1384771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Внешняя политика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3834705" y="2079352"/>
            <a:ext cx="4903589" cy="1679377"/>
          </a:xfrm>
          <a:prstGeom prst="roundRect">
            <a:avLst>
              <a:gd name="adj" fmla="val 10355"/>
            </a:avLst>
          </a:prstGeom>
          <a:solidFill>
            <a:srgbClr val="ECDFE3"/>
          </a:solidFill>
          <a:ln/>
        </p:spPr>
      </p:sp>
      <p:sp>
        <p:nvSpPr>
          <p:cNvPr id="5" name="Shape 2"/>
          <p:cNvSpPr/>
          <p:nvPr/>
        </p:nvSpPr>
        <p:spPr>
          <a:xfrm>
            <a:off x="3834705" y="2079352"/>
            <a:ext cx="2451795" cy="93240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6" name="Text 3"/>
          <p:cNvSpPr/>
          <p:nvPr/>
        </p:nvSpPr>
        <p:spPr>
          <a:xfrm>
            <a:off x="3950568" y="2195215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1968 — Чехословакия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950568" y="2525018"/>
            <a:ext cx="2220069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Ввод войск СССР и стран ОВД. Ликвидация «Пражской весны»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6286500" y="2079352"/>
            <a:ext cx="2451795" cy="932408"/>
          </a:xfrm>
          <a:prstGeom prst="rect">
            <a:avLst/>
          </a:prstGeom>
          <a:solidFill>
            <a:srgbClr val="ECDFE3"/>
          </a:solidFill>
          <a:ln/>
        </p:spPr>
      </p:sp>
      <p:sp>
        <p:nvSpPr>
          <p:cNvPr id="9" name="Shape 6"/>
          <p:cNvSpPr/>
          <p:nvPr/>
        </p:nvSpPr>
        <p:spPr>
          <a:xfrm>
            <a:off x="6286500" y="2079352"/>
            <a:ext cx="14288" cy="932408"/>
          </a:xfrm>
          <a:prstGeom prst="roundRect">
            <a:avLst>
              <a:gd name="adj" fmla="val 1217073"/>
            </a:avLst>
          </a:prstGeom>
          <a:solidFill>
            <a:srgbClr val="D2C5C9"/>
          </a:solidFill>
          <a:ln/>
        </p:spPr>
      </p:sp>
      <p:sp>
        <p:nvSpPr>
          <p:cNvPr id="10" name="Text 7"/>
          <p:cNvSpPr/>
          <p:nvPr/>
        </p:nvSpPr>
        <p:spPr>
          <a:xfrm>
            <a:off x="6402363" y="2195215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1974 — Разрядка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402363" y="2525018"/>
            <a:ext cx="2220069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Встреча с президентом США Никсоном. Начало краткой разрядки</a:t>
            </a:r>
            <a:endParaRPr lang="en-US" sz="900" dirty="0"/>
          </a:p>
        </p:txBody>
      </p:sp>
      <p:sp>
        <p:nvSpPr>
          <p:cNvPr id="12" name="Shape 9"/>
          <p:cNvSpPr/>
          <p:nvPr/>
        </p:nvSpPr>
        <p:spPr>
          <a:xfrm>
            <a:off x="3834705" y="3011760"/>
            <a:ext cx="4903589" cy="746968"/>
          </a:xfrm>
          <a:prstGeom prst="rect">
            <a:avLst/>
          </a:prstGeom>
          <a:solidFill>
            <a:srgbClr val="ECDFE3"/>
          </a:solidFill>
          <a:ln/>
        </p:spPr>
      </p:sp>
      <p:sp>
        <p:nvSpPr>
          <p:cNvPr id="13" name="Shape 10"/>
          <p:cNvSpPr/>
          <p:nvPr/>
        </p:nvSpPr>
        <p:spPr>
          <a:xfrm>
            <a:off x="3834705" y="3011760"/>
            <a:ext cx="4903589" cy="14288"/>
          </a:xfrm>
          <a:prstGeom prst="roundRect">
            <a:avLst>
              <a:gd name="adj" fmla="val 1217073"/>
            </a:avLst>
          </a:prstGeom>
          <a:solidFill>
            <a:srgbClr val="D2C5C9"/>
          </a:solidFill>
          <a:ln/>
        </p:spPr>
      </p:sp>
      <p:sp>
        <p:nvSpPr>
          <p:cNvPr id="14" name="Text 11"/>
          <p:cNvSpPr/>
          <p:nvPr/>
        </p:nvSpPr>
        <p:spPr>
          <a:xfrm>
            <a:off x="3950568" y="3127623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1975 — Хельсинки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3950568" y="3457426"/>
            <a:ext cx="4671864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Подписание соглашения о нерушимости границ в Европе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3549" y="218777"/>
            <a:ext cx="2930872" cy="309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Эпоха застоя</a:t>
            </a:r>
            <a:endParaRPr lang="en-US" sz="1900" dirty="0"/>
          </a:p>
        </p:txBody>
      </p:sp>
      <p:sp>
        <p:nvSpPr>
          <p:cNvPr id="3" name="Text 1"/>
          <p:cNvSpPr/>
          <p:nvPr/>
        </p:nvSpPr>
        <p:spPr>
          <a:xfrm>
            <a:off x="1318204" y="635124"/>
            <a:ext cx="1694036" cy="15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Признаки периода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381815" y="1163592"/>
            <a:ext cx="1783407" cy="87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Старение руководства СССР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381814" y="1974189"/>
            <a:ext cx="1783407" cy="87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Стабильность кадров, отсутствие ротации</a:t>
            </a:r>
            <a:endParaRPr lang="en-US" sz="1050" dirty="0"/>
          </a:p>
        </p:txBody>
      </p:sp>
      <p:sp>
        <p:nvSpPr>
          <p:cNvPr id="9" name="Text 4"/>
          <p:cNvSpPr/>
          <p:nvPr/>
        </p:nvSpPr>
        <p:spPr>
          <a:xfrm>
            <a:off x="381815" y="2713099"/>
            <a:ext cx="1783407" cy="87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0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Снижение темпов роста экономики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88" y="635124"/>
            <a:ext cx="3800177" cy="42436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4705" y="1326803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Личная жизнь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3834705" y="2021384"/>
            <a:ext cx="2393826" cy="93240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5" name="Text 2"/>
          <p:cNvSpPr/>
          <p:nvPr/>
        </p:nvSpPr>
        <p:spPr>
          <a:xfrm>
            <a:off x="3950568" y="213724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Виктория Петровна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950568" y="2467049"/>
            <a:ext cx="2162101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Брак с 1927 года. Прожили вместе всю жизнь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6344394" y="2021384"/>
            <a:ext cx="2393900" cy="93240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8" name="Text 5"/>
          <p:cNvSpPr/>
          <p:nvPr/>
        </p:nvSpPr>
        <p:spPr>
          <a:xfrm>
            <a:off x="6460257" y="213724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Галина (1929)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60257" y="2467049"/>
            <a:ext cx="216217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Дочь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3834705" y="3069654"/>
            <a:ext cx="4903589" cy="746968"/>
          </a:xfrm>
          <a:prstGeom prst="roundRect">
            <a:avLst>
              <a:gd name="adj" fmla="val 23280"/>
            </a:avLst>
          </a:prstGeom>
          <a:solidFill>
            <a:srgbClr val="ECDFE3"/>
          </a:solidFill>
          <a:ln/>
        </p:spPr>
      </p:sp>
      <p:sp>
        <p:nvSpPr>
          <p:cNvPr id="11" name="Text 8"/>
          <p:cNvSpPr/>
          <p:nvPr/>
        </p:nvSpPr>
        <p:spPr>
          <a:xfrm>
            <a:off x="3950568" y="3185517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Юрий (1933)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3950568" y="3515320"/>
            <a:ext cx="4671864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Сын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705" y="1333798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Награды и звания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405705" y="2144241"/>
            <a:ext cx="2680915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4×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93737" y="2671614"/>
            <a:ext cx="2504852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Герой Советского Союза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05705" y="3001417"/>
            <a:ext cx="268091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1966, 1976, 1978, 1981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3231505" y="2144241"/>
            <a:ext cx="2680915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8</a:t>
            </a:r>
            <a:endParaRPr lang="en-US" sz="3000" dirty="0"/>
          </a:p>
        </p:txBody>
      </p:sp>
      <p:sp>
        <p:nvSpPr>
          <p:cNvPr id="7" name="Text 5"/>
          <p:cNvSpPr/>
          <p:nvPr/>
        </p:nvSpPr>
        <p:spPr>
          <a:xfrm>
            <a:off x="3530426" y="2671614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Ордена Ленина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231505" y="3001417"/>
            <a:ext cx="268091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Высшая советская награда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057305" y="2144241"/>
            <a:ext cx="2680990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1976</a:t>
            </a:r>
            <a:endParaRPr lang="en-US" sz="3000" dirty="0"/>
          </a:p>
        </p:txBody>
      </p:sp>
      <p:sp>
        <p:nvSpPr>
          <p:cNvPr id="10" name="Text 8"/>
          <p:cNvSpPr/>
          <p:nvPr/>
        </p:nvSpPr>
        <p:spPr>
          <a:xfrm>
            <a:off x="6356226" y="2671614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Маршал СССР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057305" y="3001417"/>
            <a:ext cx="2680990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Высшее воинское звание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5705" y="3317230"/>
            <a:ext cx="8332589" cy="492472"/>
          </a:xfrm>
          <a:prstGeom prst="roundRect">
            <a:avLst>
              <a:gd name="adj" fmla="val 35311"/>
            </a:avLst>
          </a:prstGeom>
          <a:solidFill>
            <a:srgbClr val="FCF2B5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8" y="3489201"/>
            <a:ext cx="144884" cy="11586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82315" y="3462040"/>
            <a:ext cx="8297317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Орден «Победа» (1978) — отменён указом Президиума ВС СССР в 1989 году как противоречащий статуту ордена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4705" y="1326803"/>
            <a:ext cx="4628108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Кончина и наследие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3834705" y="2021384"/>
            <a:ext cx="2393826" cy="93240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5" name="Text 2"/>
          <p:cNvSpPr/>
          <p:nvPr/>
        </p:nvSpPr>
        <p:spPr>
          <a:xfrm>
            <a:off x="3950568" y="213724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10 ноября 1982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950568" y="2467049"/>
            <a:ext cx="2162101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Скончался после 18 лет руководства страной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6344394" y="2021384"/>
            <a:ext cx="2393900" cy="93240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8" name="Text 5"/>
          <p:cNvSpPr/>
          <p:nvPr/>
        </p:nvSpPr>
        <p:spPr>
          <a:xfrm>
            <a:off x="6460257" y="213724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Красная площадь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60257" y="2467049"/>
            <a:ext cx="2162175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Похоронен у Кремлёвской стены в Москве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3834705" y="3069654"/>
            <a:ext cx="4903589" cy="746968"/>
          </a:xfrm>
          <a:prstGeom prst="roundRect">
            <a:avLst>
              <a:gd name="adj" fmla="val 23280"/>
            </a:avLst>
          </a:prstGeom>
          <a:solidFill>
            <a:srgbClr val="ECDFE3"/>
          </a:solidFill>
          <a:ln/>
        </p:spPr>
      </p:sp>
      <p:sp>
        <p:nvSpPr>
          <p:cNvPr id="11" name="Text 8"/>
          <p:cNvSpPr/>
          <p:nvPr/>
        </p:nvSpPr>
        <p:spPr>
          <a:xfrm>
            <a:off x="3950568" y="3185517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Эпоха Брежнева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3950568" y="3515320"/>
            <a:ext cx="4671864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Стабильность, разрядка, застой — противоречивое наследие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302</Words>
  <Application>Microsoft Office PowerPoint</Application>
  <PresentationFormat>Экран (16:9)</PresentationFormat>
  <Paragraphs>78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Baskervville</vt:lpstr>
      <vt:lpstr>Calibri Light</vt:lpstr>
      <vt:lpstr>Arial</vt:lpstr>
      <vt:lpstr>Poppins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123</cp:lastModifiedBy>
  <cp:revision>3</cp:revision>
  <dcterms:created xsi:type="dcterms:W3CDTF">2026-06-04T12:00:09Z</dcterms:created>
  <dcterms:modified xsi:type="dcterms:W3CDTF">2026-06-04T12:05:35Z</dcterms:modified>
</cp:coreProperties>
</file>